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BF44"/>
    <a:srgbClr val="E1CB05"/>
    <a:srgbClr val="00A5E0"/>
    <a:srgbClr val="EC008C"/>
    <a:srgbClr val="F686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5"/>
    <p:restoredTop sz="94665"/>
  </p:normalViewPr>
  <p:slideViewPr>
    <p:cSldViewPr snapToGrid="0" snapToObjects="1">
      <p:cViewPr>
        <p:scale>
          <a:sx n="122" d="100"/>
          <a:sy n="122" d="100"/>
        </p:scale>
        <p:origin x="26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6" Type="http://schemas.openxmlformats.org/officeDocument/2006/relationships/tableStyles" Target="tableStyles.xml"/><Relationship Id="rId1" Type="http://schemas.openxmlformats.org/officeDocument/2006/relationships/slideMaster" Target="slideMasters/slideMaster1.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A6B3332-C249-C947-9BF2-CAEF97406BE2}"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162624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6B3332-C249-C947-9BF2-CAEF97406BE2}"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129768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6B3332-C249-C947-9BF2-CAEF97406BE2}"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37616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A6B3332-C249-C947-9BF2-CAEF97406BE2}"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157354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B3332-C249-C947-9BF2-CAEF97406BE2}" type="datetimeFigureOut">
              <a:rPr lang="en-GB" smtClean="0"/>
              <a:t>20/03/2023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2125295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A6B3332-C249-C947-9BF2-CAEF97406BE2}"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75327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A6B3332-C249-C947-9BF2-CAEF97406BE2}" type="datetimeFigureOut">
              <a:rPr lang="en-GB" smtClean="0"/>
              <a:t>20/03/2023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9439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A6B3332-C249-C947-9BF2-CAEF97406BE2}" type="datetimeFigureOut">
              <a:rPr lang="en-GB" smtClean="0"/>
              <a:t>20/03/2023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155793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B3332-C249-C947-9BF2-CAEF97406BE2}" type="datetimeFigureOut">
              <a:rPr lang="en-GB" smtClean="0"/>
              <a:t>20/03/2023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207043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B3332-C249-C947-9BF2-CAEF97406BE2}"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209006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6B3332-C249-C947-9BF2-CAEF97406BE2}" type="datetimeFigureOut">
              <a:rPr lang="en-GB" smtClean="0"/>
              <a:t>20/03/2023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85B80C-4A6C-C547-9B29-0DE233602061}" type="slidenum">
              <a:rPr lang="en-GB" smtClean="0"/>
              <a:t>‹#›</a:t>
            </a:fld>
            <a:endParaRPr lang="en-GB"/>
          </a:p>
        </p:txBody>
      </p:sp>
    </p:spTree>
    <p:extLst>
      <p:ext uri="{BB962C8B-B14F-4D97-AF65-F5344CB8AC3E}">
        <p14:creationId xmlns:p14="http://schemas.microsoft.com/office/powerpoint/2010/main" val="1361500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B3332-C249-C947-9BF2-CAEF97406BE2}" type="datetimeFigureOut">
              <a:rPr lang="en-GB" smtClean="0"/>
              <a:t>20/03/2023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5B80C-4A6C-C547-9B29-0DE233602061}" type="slidenum">
              <a:rPr lang="en-GB" smtClean="0"/>
              <a:t>‹#›</a:t>
            </a:fld>
            <a:endParaRPr lang="en-GB"/>
          </a:p>
        </p:txBody>
      </p:sp>
    </p:spTree>
    <p:extLst>
      <p:ext uri="{BB962C8B-B14F-4D97-AF65-F5344CB8AC3E}">
        <p14:creationId xmlns:p14="http://schemas.microsoft.com/office/powerpoint/2010/main" val="127361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593" y="1405762"/>
            <a:ext cx="3825761" cy="295378"/>
          </a:xfrm>
          <a:prstGeom prst="rect">
            <a:avLst/>
          </a:prstGeom>
          <a:solidFill>
            <a:srgbClr val="EC00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andara" charset="0"/>
                <a:ea typeface="Candara" charset="0"/>
                <a:cs typeface="Candara" charset="0"/>
              </a:rPr>
              <a:t>INTRODUCTION</a:t>
            </a:r>
          </a:p>
        </p:txBody>
      </p:sp>
      <p:sp>
        <p:nvSpPr>
          <p:cNvPr id="6" name="Rectangle 5"/>
          <p:cNvSpPr/>
          <p:nvPr/>
        </p:nvSpPr>
        <p:spPr>
          <a:xfrm>
            <a:off x="4297893" y="1405762"/>
            <a:ext cx="3710152" cy="294363"/>
          </a:xfrm>
          <a:prstGeom prst="rect">
            <a:avLst/>
          </a:prstGeom>
          <a:solidFill>
            <a:srgbClr val="00A5E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andara" charset="0"/>
                <a:ea typeface="Candara" charset="0"/>
                <a:cs typeface="Candara" charset="0"/>
              </a:rPr>
              <a:t>RESULTS</a:t>
            </a:r>
          </a:p>
        </p:txBody>
      </p:sp>
      <p:sp>
        <p:nvSpPr>
          <p:cNvPr id="7" name="Rectangle 6"/>
          <p:cNvSpPr/>
          <p:nvPr/>
        </p:nvSpPr>
        <p:spPr>
          <a:xfrm>
            <a:off x="8173583" y="1405763"/>
            <a:ext cx="3710152" cy="294362"/>
          </a:xfrm>
          <a:prstGeom prst="rect">
            <a:avLst/>
          </a:prstGeom>
          <a:solidFill>
            <a:srgbClr val="75BF4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andara" charset="0"/>
                <a:ea typeface="Candara" charset="0"/>
                <a:cs typeface="Candara" charset="0"/>
              </a:rPr>
              <a:t>DISCUSSION AND CONCLUSIONS</a:t>
            </a:r>
          </a:p>
        </p:txBody>
      </p:sp>
      <p:sp>
        <p:nvSpPr>
          <p:cNvPr id="13" name="Content Placeholder 2"/>
          <p:cNvSpPr txBox="1">
            <a:spLocks/>
          </p:cNvSpPr>
          <p:nvPr/>
        </p:nvSpPr>
        <p:spPr>
          <a:xfrm>
            <a:off x="364964" y="4310623"/>
            <a:ext cx="3783718" cy="677917"/>
          </a:xfrm>
          <a:prstGeom prst="rect">
            <a:avLst/>
          </a:prstGeom>
          <a:ln>
            <a:noFill/>
          </a:ln>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lnSpc>
                <a:spcPct val="150000"/>
              </a:lnSpc>
            </a:pPr>
            <a:r>
              <a:rPr lang="en-GB" sz="900" dirty="0">
                <a:latin typeface="Candara" charset="0"/>
                <a:ea typeface="Candara" charset="0"/>
                <a:cs typeface="Candara" charset="0"/>
              </a:rPr>
              <a:t>An initial patient shadowing exercise enabled us to observe how temperature measurements are recorded in </a:t>
            </a:r>
            <a:r>
              <a:rPr lang="en-GB" sz="900" dirty="0" smtClean="0">
                <a:latin typeface="Candara" charset="0"/>
                <a:ea typeface="Candara" charset="0"/>
                <a:cs typeface="Candara" charset="0"/>
              </a:rPr>
              <a:t>practice. Two Plan, Do, Study, Act (PDSA) cycles </a:t>
            </a:r>
            <a:r>
              <a:rPr lang="en-GB" sz="900" dirty="0">
                <a:latin typeface="Candara" charset="0"/>
                <a:ea typeface="Candara" charset="0"/>
                <a:cs typeface="Candara" charset="0"/>
              </a:rPr>
              <a:t>were subsequently completed: </a:t>
            </a:r>
          </a:p>
        </p:txBody>
      </p:sp>
      <p:sp>
        <p:nvSpPr>
          <p:cNvPr id="16" name="Rectangle 15"/>
          <p:cNvSpPr/>
          <p:nvPr/>
        </p:nvSpPr>
        <p:spPr>
          <a:xfrm>
            <a:off x="339250" y="3992705"/>
            <a:ext cx="3809433" cy="283782"/>
          </a:xfrm>
          <a:prstGeom prst="rect">
            <a:avLst/>
          </a:prstGeom>
          <a:solidFill>
            <a:srgbClr val="F6861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andara" charset="0"/>
                <a:ea typeface="Candara" charset="0"/>
                <a:cs typeface="Candara" charset="0"/>
              </a:rPr>
              <a:t>METHODS</a:t>
            </a:r>
            <a:endParaRPr lang="en-GB" sz="1600" dirty="0">
              <a:latin typeface="Candara" charset="0"/>
              <a:ea typeface="Candara" charset="0"/>
              <a:cs typeface="Candara" charset="0"/>
            </a:endParaRPr>
          </a:p>
        </p:txBody>
      </p:sp>
      <p:sp>
        <p:nvSpPr>
          <p:cNvPr id="17" name="Rectangle 16"/>
          <p:cNvSpPr/>
          <p:nvPr/>
        </p:nvSpPr>
        <p:spPr>
          <a:xfrm>
            <a:off x="8173583" y="3703097"/>
            <a:ext cx="3710152" cy="282463"/>
          </a:xfrm>
          <a:prstGeom prst="rect">
            <a:avLst/>
          </a:prstGeom>
          <a:solidFill>
            <a:srgbClr val="E1CB0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andara" charset="0"/>
                <a:ea typeface="Candara" charset="0"/>
                <a:cs typeface="Candara" charset="0"/>
              </a:rPr>
              <a:t>REFERENCES</a:t>
            </a:r>
          </a:p>
        </p:txBody>
      </p:sp>
      <p:sp>
        <p:nvSpPr>
          <p:cNvPr id="18" name="Rectangle 17"/>
          <p:cNvSpPr/>
          <p:nvPr/>
        </p:nvSpPr>
        <p:spPr>
          <a:xfrm>
            <a:off x="8173583" y="5519903"/>
            <a:ext cx="3710152" cy="283782"/>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Candara" charset="0"/>
                <a:ea typeface="Candara" charset="0"/>
                <a:cs typeface="Candara" charset="0"/>
              </a:rPr>
              <a:t>ACKNOWLEDGEMENTS</a:t>
            </a:r>
          </a:p>
        </p:txBody>
      </p:sp>
      <p:sp>
        <p:nvSpPr>
          <p:cNvPr id="23" name="Content Placeholder 2"/>
          <p:cNvSpPr txBox="1">
            <a:spLocks/>
          </p:cNvSpPr>
          <p:nvPr/>
        </p:nvSpPr>
        <p:spPr>
          <a:xfrm>
            <a:off x="8157255" y="4037371"/>
            <a:ext cx="3788406" cy="1406987"/>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28600" lvl="0" indent="-228600" algn="just">
              <a:lnSpc>
                <a:spcPct val="150000"/>
              </a:lnSpc>
              <a:spcBef>
                <a:spcPts val="0"/>
              </a:spcBef>
              <a:buFont typeface="+mj-lt"/>
              <a:buAutoNum type="arabicPeriod"/>
            </a:pPr>
            <a:r>
              <a:rPr lang="en-US" sz="650" dirty="0">
                <a:latin typeface="Candara" charset="0"/>
                <a:ea typeface="Candara" charset="0"/>
                <a:cs typeface="Candara" charset="0"/>
              </a:rPr>
              <a:t>Hart, SR, </a:t>
            </a:r>
            <a:r>
              <a:rPr lang="en-US" sz="650" dirty="0" err="1">
                <a:latin typeface="Candara" charset="0"/>
                <a:ea typeface="Candara" charset="0"/>
                <a:cs typeface="Candara" charset="0"/>
              </a:rPr>
              <a:t>Bordes</a:t>
            </a:r>
            <a:r>
              <a:rPr lang="en-US" sz="650" dirty="0">
                <a:latin typeface="Candara" charset="0"/>
                <a:ea typeface="Candara" charset="0"/>
                <a:cs typeface="Candara" charset="0"/>
              </a:rPr>
              <a:t>, B, Hart, J, </a:t>
            </a:r>
            <a:r>
              <a:rPr lang="en-US" sz="650" dirty="0" err="1">
                <a:latin typeface="Candara" charset="0"/>
                <a:ea typeface="Candara" charset="0"/>
                <a:cs typeface="Candara" charset="0"/>
              </a:rPr>
              <a:t>Corsino</a:t>
            </a:r>
            <a:r>
              <a:rPr lang="en-US" sz="650" dirty="0">
                <a:latin typeface="Candara" charset="0"/>
                <a:ea typeface="Candara" charset="0"/>
                <a:cs typeface="Candara" charset="0"/>
              </a:rPr>
              <a:t>, D, Harmon, D. Unintended Perioperative Hypothermia. </a:t>
            </a:r>
            <a:r>
              <a:rPr lang="en-US" sz="650" i="1" dirty="0">
                <a:latin typeface="Candara" charset="0"/>
                <a:ea typeface="Candara" charset="0"/>
                <a:cs typeface="Candara" charset="0"/>
              </a:rPr>
              <a:t>The </a:t>
            </a:r>
            <a:r>
              <a:rPr lang="en-US" sz="650" i="1" dirty="0" err="1">
                <a:latin typeface="Candara" charset="0"/>
                <a:ea typeface="Candara" charset="0"/>
                <a:cs typeface="Candara" charset="0"/>
              </a:rPr>
              <a:t>Ochsner</a:t>
            </a:r>
            <a:r>
              <a:rPr lang="en-US" sz="650" i="1" dirty="0">
                <a:latin typeface="Candara" charset="0"/>
                <a:ea typeface="Candara" charset="0"/>
                <a:cs typeface="Candara" charset="0"/>
              </a:rPr>
              <a:t> Journal</a:t>
            </a:r>
            <a:r>
              <a:rPr lang="en-US" sz="650" dirty="0">
                <a:latin typeface="Candara" charset="0"/>
                <a:ea typeface="Candara" charset="0"/>
                <a:cs typeface="Candara" charset="0"/>
              </a:rPr>
              <a:t> 2011; </a:t>
            </a:r>
            <a:r>
              <a:rPr lang="en-US" sz="650" b="1" dirty="0">
                <a:latin typeface="Candara" charset="0"/>
                <a:ea typeface="Candara" charset="0"/>
                <a:cs typeface="Candara" charset="0"/>
              </a:rPr>
              <a:t>11:</a:t>
            </a:r>
            <a:r>
              <a:rPr lang="en-US" sz="650" dirty="0">
                <a:latin typeface="Candara" charset="0"/>
                <a:ea typeface="Candara" charset="0"/>
                <a:cs typeface="Candara" charset="0"/>
              </a:rPr>
              <a:t>259-270 </a:t>
            </a:r>
          </a:p>
          <a:p>
            <a:pPr marL="228600" indent="-228600" algn="just">
              <a:lnSpc>
                <a:spcPct val="150000"/>
              </a:lnSpc>
              <a:spcBef>
                <a:spcPts val="0"/>
              </a:spcBef>
              <a:buFont typeface="+mj-lt"/>
              <a:buAutoNum type="arabicPeriod"/>
            </a:pPr>
            <a:r>
              <a:rPr lang="en-US" sz="650" dirty="0">
                <a:latin typeface="Candara" charset="0"/>
                <a:ea typeface="Candara" charset="0"/>
                <a:cs typeface="Candara" charset="0"/>
              </a:rPr>
              <a:t>Diaz, M, Becker, DE. Thermoregulation: Physiological and Clinical Considerations During Sedation and General Anesthesia. </a:t>
            </a:r>
            <a:r>
              <a:rPr lang="en-US" sz="650" i="1" dirty="0" err="1">
                <a:latin typeface="Candara" charset="0"/>
                <a:ea typeface="Candara" charset="0"/>
                <a:cs typeface="Candara" charset="0"/>
              </a:rPr>
              <a:t>Anesth</a:t>
            </a:r>
            <a:r>
              <a:rPr lang="en-US" sz="650" i="1" dirty="0">
                <a:latin typeface="Candara" charset="0"/>
                <a:ea typeface="Candara" charset="0"/>
                <a:cs typeface="Candara" charset="0"/>
              </a:rPr>
              <a:t> </a:t>
            </a:r>
            <a:r>
              <a:rPr lang="en-US" sz="650" i="1" dirty="0" err="1">
                <a:latin typeface="Candara" charset="0"/>
                <a:ea typeface="Candara" charset="0"/>
                <a:cs typeface="Candara" charset="0"/>
              </a:rPr>
              <a:t>Prog</a:t>
            </a:r>
            <a:r>
              <a:rPr lang="en-US" sz="650" dirty="0">
                <a:latin typeface="Candara" charset="0"/>
                <a:ea typeface="Candara" charset="0"/>
                <a:cs typeface="Candara" charset="0"/>
              </a:rPr>
              <a:t> 2010; </a:t>
            </a:r>
            <a:r>
              <a:rPr lang="en-US" sz="650" b="1" dirty="0">
                <a:latin typeface="Candara" charset="0"/>
                <a:ea typeface="Candara" charset="0"/>
                <a:cs typeface="Candara" charset="0"/>
              </a:rPr>
              <a:t>57:</a:t>
            </a:r>
            <a:r>
              <a:rPr lang="en-US" sz="650" dirty="0">
                <a:latin typeface="Candara" charset="0"/>
                <a:ea typeface="Candara" charset="0"/>
                <a:cs typeface="Candara" charset="0"/>
              </a:rPr>
              <a:t>25-33 </a:t>
            </a:r>
          </a:p>
          <a:p>
            <a:pPr marL="228600" indent="-228600" algn="just">
              <a:lnSpc>
                <a:spcPct val="150000"/>
              </a:lnSpc>
              <a:spcBef>
                <a:spcPts val="0"/>
              </a:spcBef>
              <a:buFont typeface="+mj-lt"/>
              <a:buAutoNum type="arabicPeriod"/>
            </a:pPr>
            <a:r>
              <a:rPr lang="en-US" sz="650" dirty="0">
                <a:latin typeface="Candara" charset="0"/>
                <a:ea typeface="Candara" charset="0"/>
                <a:cs typeface="Candara" charset="0"/>
              </a:rPr>
              <a:t>Nemeth, M, Miller, C, </a:t>
            </a:r>
            <a:r>
              <a:rPr lang="en-US" sz="650" dirty="0" err="1">
                <a:latin typeface="Candara" charset="0"/>
                <a:ea typeface="Candara" charset="0"/>
                <a:cs typeface="Candara" charset="0"/>
              </a:rPr>
              <a:t>Bräuer</a:t>
            </a:r>
            <a:r>
              <a:rPr lang="en-US" sz="650" dirty="0">
                <a:latin typeface="Candara" charset="0"/>
                <a:ea typeface="Candara" charset="0"/>
                <a:cs typeface="Candara" charset="0"/>
              </a:rPr>
              <a:t>, A. Perioperative Hypothermia in Children. </a:t>
            </a:r>
            <a:r>
              <a:rPr lang="en-US" sz="650" i="1" dirty="0">
                <a:latin typeface="Candara" charset="0"/>
                <a:ea typeface="Candara" charset="0"/>
                <a:cs typeface="Candara" charset="0"/>
              </a:rPr>
              <a:t>Int. J. Environ. Res. Public Health</a:t>
            </a:r>
            <a:r>
              <a:rPr lang="en-US" sz="650" dirty="0">
                <a:latin typeface="Candara" charset="0"/>
                <a:ea typeface="Candara" charset="0"/>
                <a:cs typeface="Candara" charset="0"/>
              </a:rPr>
              <a:t> </a:t>
            </a:r>
            <a:r>
              <a:rPr lang="en-US" sz="650" dirty="0" smtClean="0">
                <a:latin typeface="Candara" charset="0"/>
                <a:ea typeface="Candara" charset="0"/>
                <a:cs typeface="Candara" charset="0"/>
              </a:rPr>
              <a:t>2021;</a:t>
            </a:r>
            <a:r>
              <a:rPr lang="en-US" sz="650" b="1" dirty="0" smtClean="0">
                <a:latin typeface="Candara" charset="0"/>
                <a:ea typeface="Candara" charset="0"/>
                <a:cs typeface="Candara" charset="0"/>
              </a:rPr>
              <a:t>18:</a:t>
            </a:r>
            <a:r>
              <a:rPr lang="en-US" sz="650" dirty="0" smtClean="0">
                <a:latin typeface="Candara" charset="0"/>
                <a:ea typeface="Candara" charset="0"/>
                <a:cs typeface="Candara" charset="0"/>
              </a:rPr>
              <a:t>7541</a:t>
            </a:r>
          </a:p>
          <a:p>
            <a:pPr marL="228600" indent="-228600" algn="just">
              <a:lnSpc>
                <a:spcPct val="150000"/>
              </a:lnSpc>
              <a:spcBef>
                <a:spcPts val="0"/>
              </a:spcBef>
              <a:buFont typeface="+mj-lt"/>
              <a:buAutoNum type="arabicPeriod"/>
            </a:pPr>
            <a:r>
              <a:rPr lang="en-GB" sz="650" dirty="0" err="1">
                <a:solidFill>
                  <a:srgbClr val="000000"/>
                </a:solidFill>
                <a:latin typeface="Candara" charset="0"/>
                <a:ea typeface="Candara" charset="0"/>
                <a:cs typeface="Candara" charset="0"/>
              </a:rPr>
              <a:t>Görges</a:t>
            </a:r>
            <a:r>
              <a:rPr lang="en-GB" sz="650" dirty="0">
                <a:solidFill>
                  <a:srgbClr val="000000"/>
                </a:solidFill>
                <a:latin typeface="Candara" charset="0"/>
                <a:ea typeface="Candara" charset="0"/>
                <a:cs typeface="Candara" charset="0"/>
              </a:rPr>
              <a:t>, M, </a:t>
            </a:r>
            <a:r>
              <a:rPr lang="en-GB" sz="650" dirty="0" err="1">
                <a:solidFill>
                  <a:srgbClr val="000000"/>
                </a:solidFill>
                <a:latin typeface="Candara" charset="0"/>
                <a:ea typeface="Candara" charset="0"/>
                <a:cs typeface="Candara" charset="0"/>
              </a:rPr>
              <a:t>Afshar</a:t>
            </a:r>
            <a:r>
              <a:rPr lang="en-GB" sz="650" dirty="0">
                <a:solidFill>
                  <a:srgbClr val="000000"/>
                </a:solidFill>
                <a:latin typeface="Candara" charset="0"/>
                <a:ea typeface="Candara" charset="0"/>
                <a:cs typeface="Candara" charset="0"/>
              </a:rPr>
              <a:t>, K, West, N, Pi, S, Bedford, J, Whyte, SD. Integrating Intraoperative Physiology Data Into Outcome Analysis for the ACS </a:t>
            </a:r>
            <a:r>
              <a:rPr lang="en-GB" sz="650" dirty="0" err="1">
                <a:solidFill>
                  <a:srgbClr val="000000"/>
                </a:solidFill>
                <a:latin typeface="Candara" charset="0"/>
                <a:ea typeface="Candara" charset="0"/>
                <a:cs typeface="Candara" charset="0"/>
              </a:rPr>
              <a:t>Pediatric</a:t>
            </a:r>
            <a:r>
              <a:rPr lang="en-GB" sz="650" dirty="0">
                <a:solidFill>
                  <a:srgbClr val="000000"/>
                </a:solidFill>
                <a:latin typeface="Candara" charset="0"/>
                <a:ea typeface="Candara" charset="0"/>
                <a:cs typeface="Candara" charset="0"/>
              </a:rPr>
              <a:t> National Surgical Quality Improvement Program.</a:t>
            </a:r>
            <a:r>
              <a:rPr lang="en-GB" sz="650" i="1" dirty="0">
                <a:solidFill>
                  <a:srgbClr val="000000"/>
                </a:solidFill>
                <a:latin typeface="Candara" charset="0"/>
                <a:ea typeface="Candara" charset="0"/>
                <a:cs typeface="Candara" charset="0"/>
              </a:rPr>
              <a:t> </a:t>
            </a:r>
            <a:r>
              <a:rPr lang="en-GB" sz="650" i="1" dirty="0" err="1">
                <a:solidFill>
                  <a:srgbClr val="000000"/>
                </a:solidFill>
                <a:latin typeface="Candara" charset="0"/>
                <a:ea typeface="Candara" charset="0"/>
                <a:cs typeface="Candara" charset="0"/>
              </a:rPr>
              <a:t>Pediatric</a:t>
            </a:r>
            <a:r>
              <a:rPr lang="en-GB" sz="650" i="1" dirty="0">
                <a:solidFill>
                  <a:srgbClr val="000000"/>
                </a:solidFill>
                <a:latin typeface="Candara" charset="0"/>
                <a:ea typeface="Candara" charset="0"/>
                <a:cs typeface="Candara" charset="0"/>
              </a:rPr>
              <a:t> </a:t>
            </a:r>
            <a:r>
              <a:rPr lang="en-GB" sz="650" i="1" dirty="0" err="1">
                <a:solidFill>
                  <a:srgbClr val="000000"/>
                </a:solidFill>
                <a:latin typeface="Candara" charset="0"/>
                <a:ea typeface="Candara" charset="0"/>
                <a:cs typeface="Candara" charset="0"/>
              </a:rPr>
              <a:t>Anesthesia</a:t>
            </a:r>
            <a:r>
              <a:rPr lang="en-GB" sz="650" i="1" dirty="0">
                <a:solidFill>
                  <a:srgbClr val="000000"/>
                </a:solidFill>
                <a:latin typeface="Candara" charset="0"/>
                <a:ea typeface="Candara" charset="0"/>
                <a:cs typeface="Candara" charset="0"/>
              </a:rPr>
              <a:t> </a:t>
            </a:r>
            <a:r>
              <a:rPr lang="en-GB" sz="650" dirty="0">
                <a:solidFill>
                  <a:srgbClr val="000000"/>
                </a:solidFill>
                <a:latin typeface="Candara" charset="0"/>
                <a:ea typeface="Candara" charset="0"/>
                <a:cs typeface="Candara" charset="0"/>
              </a:rPr>
              <a:t>2019;</a:t>
            </a:r>
            <a:r>
              <a:rPr lang="en-GB" sz="650" b="1" dirty="0">
                <a:solidFill>
                  <a:srgbClr val="000000"/>
                </a:solidFill>
                <a:latin typeface="Candara" charset="0"/>
                <a:ea typeface="Candara" charset="0"/>
                <a:cs typeface="Candara" charset="0"/>
              </a:rPr>
              <a:t>29(1):</a:t>
            </a:r>
            <a:r>
              <a:rPr lang="en-GB" sz="650" dirty="0" smtClean="0">
                <a:solidFill>
                  <a:srgbClr val="000000"/>
                </a:solidFill>
                <a:latin typeface="Candara" charset="0"/>
                <a:ea typeface="Candara" charset="0"/>
                <a:cs typeface="Candara" charset="0"/>
              </a:rPr>
              <a:t>27-37</a:t>
            </a:r>
            <a:endParaRPr lang="en-GB" sz="650" dirty="0">
              <a:solidFill>
                <a:srgbClr val="000000"/>
              </a:solidFill>
              <a:latin typeface="Candara" charset="0"/>
              <a:ea typeface="Candara" charset="0"/>
              <a:cs typeface="Candara" charset="0"/>
            </a:endParaRPr>
          </a:p>
        </p:txBody>
      </p:sp>
      <p:sp>
        <p:nvSpPr>
          <p:cNvPr id="25" name="Rectangle 24"/>
          <p:cNvSpPr/>
          <p:nvPr/>
        </p:nvSpPr>
        <p:spPr>
          <a:xfrm>
            <a:off x="1311874" y="180828"/>
            <a:ext cx="9173756" cy="1138773"/>
          </a:xfrm>
          <a:prstGeom prst="rect">
            <a:avLst/>
          </a:prstGeom>
        </p:spPr>
        <p:txBody>
          <a:bodyPr wrap="square">
            <a:spAutoFit/>
          </a:bodyPr>
          <a:lstStyle/>
          <a:p>
            <a:r>
              <a:rPr lang="en-GB" sz="1750" b="1" dirty="0">
                <a:effectLst/>
                <a:latin typeface="Candara" charset="0"/>
                <a:ea typeface="Candara" charset="0"/>
                <a:cs typeface="Candara" charset="0"/>
              </a:rPr>
              <a:t>Keep Calm and Stay Warm: </a:t>
            </a:r>
          </a:p>
          <a:p>
            <a:r>
              <a:rPr lang="en-GB" sz="1250" b="1" dirty="0">
                <a:effectLst/>
                <a:latin typeface="Candara" charset="0"/>
                <a:ea typeface="Candara" charset="0"/>
                <a:cs typeface="Candara" charset="0"/>
              </a:rPr>
              <a:t>A QI Project to Optimise Perioperative Temperature Control in Paediatric Anaesthetics at the Evelina London Children’s Hospital</a:t>
            </a:r>
            <a:endParaRPr lang="en-US" sz="1250" dirty="0">
              <a:effectLst/>
              <a:latin typeface="Candara" charset="0"/>
              <a:ea typeface="Candara" charset="0"/>
              <a:cs typeface="Candara" charset="0"/>
            </a:endParaRPr>
          </a:p>
          <a:p>
            <a:r>
              <a:rPr lang="en-GB" sz="1200" dirty="0">
                <a:effectLst/>
                <a:latin typeface="Candara" charset="0"/>
                <a:ea typeface="Candara" charset="0"/>
                <a:cs typeface="Candara" charset="0"/>
              </a:rPr>
              <a:t> </a:t>
            </a:r>
            <a:endParaRPr lang="en-US" sz="1200" dirty="0">
              <a:effectLst/>
              <a:latin typeface="Candara" charset="0"/>
              <a:ea typeface="Candara" charset="0"/>
              <a:cs typeface="Candara" charset="0"/>
            </a:endParaRPr>
          </a:p>
          <a:p>
            <a:r>
              <a:rPr lang="en-GB" sz="1200" u="sng" dirty="0">
                <a:effectLst/>
                <a:latin typeface="Candara" charset="0"/>
                <a:ea typeface="Candara" charset="0"/>
                <a:cs typeface="Candara" charset="0"/>
              </a:rPr>
              <a:t>Alokya Balagamage</a:t>
            </a:r>
            <a:r>
              <a:rPr lang="en-GB" sz="1200" u="sng" baseline="30000" dirty="0">
                <a:effectLst/>
                <a:latin typeface="Candara" charset="0"/>
                <a:ea typeface="Candara" charset="0"/>
                <a:cs typeface="Candara" charset="0"/>
              </a:rPr>
              <a:t>1</a:t>
            </a:r>
            <a:r>
              <a:rPr lang="en-GB" sz="1200" dirty="0">
                <a:effectLst/>
                <a:latin typeface="Candara" charset="0"/>
                <a:ea typeface="Candara" charset="0"/>
                <a:cs typeface="Candara" charset="0"/>
              </a:rPr>
              <a:t>, Angela Huang</a:t>
            </a:r>
            <a:r>
              <a:rPr lang="en-GB" sz="1200" baseline="30000" dirty="0">
                <a:effectLst/>
                <a:latin typeface="Candara" charset="0"/>
                <a:ea typeface="Candara" charset="0"/>
                <a:cs typeface="Candara" charset="0"/>
              </a:rPr>
              <a:t>1</a:t>
            </a:r>
            <a:r>
              <a:rPr lang="en-GB" sz="1200" dirty="0">
                <a:effectLst/>
                <a:latin typeface="Candara" charset="0"/>
                <a:ea typeface="Candara" charset="0"/>
                <a:cs typeface="Candara" charset="0"/>
              </a:rPr>
              <a:t>, Christy Vougioulki</a:t>
            </a:r>
            <a:r>
              <a:rPr lang="en-GB" sz="1200" baseline="30000" dirty="0">
                <a:effectLst/>
                <a:latin typeface="Candara" charset="0"/>
                <a:ea typeface="Candara" charset="0"/>
                <a:cs typeface="Candara" charset="0"/>
              </a:rPr>
              <a:t>1</a:t>
            </a:r>
            <a:r>
              <a:rPr lang="en-GB" sz="1200" dirty="0">
                <a:effectLst/>
                <a:latin typeface="Candara" charset="0"/>
                <a:ea typeface="Candara" charset="0"/>
                <a:cs typeface="Candara" charset="0"/>
              </a:rPr>
              <a:t>, </a:t>
            </a:r>
            <a:r>
              <a:rPr lang="en-GB" sz="1200" dirty="0" err="1">
                <a:effectLst/>
                <a:latin typeface="Candara" charset="0"/>
                <a:ea typeface="Candara" charset="0"/>
                <a:cs typeface="Candara" charset="0"/>
              </a:rPr>
              <a:t>Aman</a:t>
            </a:r>
            <a:r>
              <a:rPr lang="en-GB" sz="1200" dirty="0">
                <a:effectLst/>
                <a:latin typeface="Candara" charset="0"/>
                <a:ea typeface="Candara" charset="0"/>
                <a:cs typeface="Candara" charset="0"/>
              </a:rPr>
              <a:t> Patel</a:t>
            </a:r>
            <a:r>
              <a:rPr lang="en-GB" sz="1200" baseline="30000" dirty="0">
                <a:effectLst/>
                <a:latin typeface="Candara" charset="0"/>
                <a:ea typeface="Candara" charset="0"/>
                <a:cs typeface="Candara" charset="0"/>
              </a:rPr>
              <a:t>1</a:t>
            </a:r>
            <a:r>
              <a:rPr lang="en-GB" sz="1200" dirty="0">
                <a:effectLst/>
                <a:latin typeface="Candara" charset="0"/>
                <a:ea typeface="Candara" charset="0"/>
                <a:cs typeface="Candara" charset="0"/>
              </a:rPr>
              <a:t>, Dr. Katy Nicholson</a:t>
            </a:r>
            <a:r>
              <a:rPr lang="en-GB" sz="1200" baseline="30000" dirty="0">
                <a:effectLst/>
                <a:latin typeface="Candara" charset="0"/>
                <a:ea typeface="Candara" charset="0"/>
                <a:cs typeface="Candara" charset="0"/>
              </a:rPr>
              <a:t>2</a:t>
            </a:r>
            <a:endParaRPr lang="en-US" sz="1200" dirty="0">
              <a:effectLst/>
              <a:latin typeface="Candara" charset="0"/>
              <a:ea typeface="Candara" charset="0"/>
              <a:cs typeface="Candara" charset="0"/>
            </a:endParaRPr>
          </a:p>
          <a:p>
            <a:r>
              <a:rPr lang="en-GB" sz="1200" baseline="30000" dirty="0">
                <a:effectLst/>
                <a:latin typeface="Candara" charset="0"/>
                <a:ea typeface="Candara" charset="0"/>
                <a:cs typeface="Candara" charset="0"/>
              </a:rPr>
              <a:t>1</a:t>
            </a:r>
            <a:r>
              <a:rPr lang="en-GB" sz="1200" dirty="0">
                <a:effectLst/>
                <a:latin typeface="Candara" charset="0"/>
                <a:ea typeface="Candara" charset="0"/>
                <a:cs typeface="Candara" charset="0"/>
              </a:rPr>
              <a:t>GKT School of Medical Education, King’s College London</a:t>
            </a:r>
            <a:r>
              <a:rPr lang="en-US" sz="1200" dirty="0">
                <a:latin typeface="Candara" charset="0"/>
                <a:ea typeface="Candara" charset="0"/>
                <a:cs typeface="Candara" charset="0"/>
              </a:rPr>
              <a:t> </a:t>
            </a:r>
            <a:r>
              <a:rPr lang="en-GB" sz="1200" baseline="30000" dirty="0">
                <a:effectLst/>
                <a:latin typeface="Candara" charset="0"/>
                <a:ea typeface="Candara" charset="0"/>
                <a:cs typeface="Candara" charset="0"/>
              </a:rPr>
              <a:t>2</a:t>
            </a:r>
            <a:r>
              <a:rPr lang="en-GB" sz="1200" dirty="0">
                <a:effectLst/>
                <a:latin typeface="Candara" charset="0"/>
                <a:ea typeface="Candara" charset="0"/>
                <a:cs typeface="Candara" charset="0"/>
              </a:rPr>
              <a:t>Evelina London Children’s Hospital, Guy’s and St. Thomas’ NHS Foundation Trust</a:t>
            </a:r>
            <a:endParaRPr lang="en-US" sz="1200" dirty="0">
              <a:effectLst/>
              <a:latin typeface="Candara" charset="0"/>
              <a:ea typeface="Candara" charset="0"/>
              <a:cs typeface="Candara" charset="0"/>
            </a:endParaRPr>
          </a:p>
        </p:txBody>
      </p:sp>
      <p:pic>
        <p:nvPicPr>
          <p:cNvPr id="28" name="Picture 27"/>
          <p:cNvPicPr>
            <a:picLocks noChangeAspect="1"/>
          </p:cNvPicPr>
          <p:nvPr/>
        </p:nvPicPr>
        <p:blipFill rotWithShape="1">
          <a:blip r:embed="rId2">
            <a:extLst>
              <a:ext uri="{28A0092B-C50C-407E-A947-70E740481C1C}">
                <a14:useLocalDpi xmlns:a14="http://schemas.microsoft.com/office/drawing/2010/main" val="0"/>
              </a:ext>
            </a:extLst>
          </a:blip>
          <a:srcRect l="19202" t="15191" r="17778" b="15595"/>
          <a:stretch/>
        </p:blipFill>
        <p:spPr>
          <a:xfrm>
            <a:off x="10629386" y="334912"/>
            <a:ext cx="1238537" cy="872357"/>
          </a:xfrm>
          <a:prstGeom prst="rect">
            <a:avLst/>
          </a:prstGeom>
        </p:spPr>
      </p:pic>
      <p:sp>
        <p:nvSpPr>
          <p:cNvPr id="29" name="Content Placeholder 2"/>
          <p:cNvSpPr txBox="1">
            <a:spLocks/>
          </p:cNvSpPr>
          <p:nvPr/>
        </p:nvSpPr>
        <p:spPr>
          <a:xfrm>
            <a:off x="251250" y="1711650"/>
            <a:ext cx="3923614" cy="2215930"/>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lnSpc>
                <a:spcPct val="150000"/>
              </a:lnSpc>
            </a:pPr>
            <a:r>
              <a:rPr lang="en-GB" sz="900" dirty="0">
                <a:latin typeface="Candara" charset="0"/>
                <a:ea typeface="Candara" charset="0"/>
                <a:cs typeface="Candara" charset="0"/>
              </a:rPr>
              <a:t>Hypothermia is a core body temperature below 36˚C</a:t>
            </a:r>
            <a:r>
              <a:rPr lang="en-GB" sz="900" baseline="30000" dirty="0">
                <a:latin typeface="Candara" charset="0"/>
                <a:ea typeface="Candara" charset="0"/>
                <a:cs typeface="Candara" charset="0"/>
              </a:rPr>
              <a:t>1</a:t>
            </a:r>
            <a:r>
              <a:rPr lang="en-GB" sz="900" dirty="0">
                <a:latin typeface="Candara" charset="0"/>
                <a:ea typeface="Candara" charset="0"/>
                <a:cs typeface="Candara" charset="0"/>
              </a:rPr>
              <a:t>. As anaesthetic drugs impair hypothalamic thermoregulation, complications of heat loss include delayed recovery and</a:t>
            </a:r>
            <a:r>
              <a:rPr lang="en-GB" sz="900" baseline="30000" dirty="0">
                <a:latin typeface="Candara" charset="0"/>
                <a:ea typeface="Candara" charset="0"/>
                <a:cs typeface="Candara" charset="0"/>
              </a:rPr>
              <a:t> </a:t>
            </a:r>
            <a:r>
              <a:rPr lang="en-GB" sz="900" dirty="0">
                <a:latin typeface="Candara" charset="0"/>
                <a:ea typeface="Candara" charset="0"/>
                <a:cs typeface="Candara" charset="0"/>
              </a:rPr>
              <a:t>increased risk of surgical wound infection</a:t>
            </a:r>
            <a:r>
              <a:rPr lang="en-GB" sz="900" baseline="30000" dirty="0">
                <a:latin typeface="Candara" charset="0"/>
                <a:ea typeface="Candara" charset="0"/>
                <a:cs typeface="Candara" charset="0"/>
              </a:rPr>
              <a:t>2</a:t>
            </a:r>
            <a:r>
              <a:rPr lang="en-GB" sz="900" dirty="0">
                <a:latin typeface="Candara" charset="0"/>
                <a:ea typeface="Candara" charset="0"/>
                <a:cs typeface="Candara" charset="0"/>
              </a:rPr>
              <a:t>. Predominantly owing to a smaller weight-to-surface-area ratio, this is more common in </a:t>
            </a:r>
            <a:r>
              <a:rPr lang="en-GB" sz="900" dirty="0" smtClean="0">
                <a:latin typeface="Candara" charset="0"/>
                <a:ea typeface="Candara" charset="0"/>
                <a:cs typeface="Candara" charset="0"/>
              </a:rPr>
              <a:t>paediatrics</a:t>
            </a:r>
            <a:r>
              <a:rPr lang="en-GB" sz="900" baseline="30000" dirty="0" smtClean="0">
                <a:latin typeface="Candara" charset="0"/>
                <a:ea typeface="Candara" charset="0"/>
                <a:cs typeface="Candara" charset="0"/>
              </a:rPr>
              <a:t>3</a:t>
            </a:r>
            <a:r>
              <a:rPr lang="en-GB" sz="900" dirty="0">
                <a:latin typeface="Candara" charset="0"/>
                <a:ea typeface="Candara" charset="0"/>
                <a:cs typeface="Candara" charset="0"/>
              </a:rPr>
              <a:t> </a:t>
            </a:r>
            <a:r>
              <a:rPr lang="en-GB" sz="900" dirty="0" smtClean="0">
                <a:latin typeface="Candara" charset="0"/>
                <a:ea typeface="Candara" charset="0"/>
                <a:cs typeface="Candara" charset="0"/>
              </a:rPr>
              <a:t>with </a:t>
            </a:r>
            <a:r>
              <a:rPr lang="en-GB" sz="900" dirty="0">
                <a:latin typeface="Candara" charset="0"/>
                <a:ea typeface="Candara" charset="0"/>
                <a:cs typeface="Candara" charset="0"/>
              </a:rPr>
              <a:t>45.1% of cases involving at least one hypothermic </a:t>
            </a:r>
            <a:r>
              <a:rPr lang="en-GB" sz="900" dirty="0" smtClean="0">
                <a:latin typeface="Candara" charset="0"/>
                <a:ea typeface="Candara" charset="0"/>
                <a:cs typeface="Candara" charset="0"/>
              </a:rPr>
              <a:t>episode</a:t>
            </a:r>
            <a:r>
              <a:rPr lang="en-GB" sz="900" baseline="30000" dirty="0" smtClean="0">
                <a:latin typeface="Candara" charset="0"/>
                <a:ea typeface="Candara" charset="0"/>
                <a:cs typeface="Candara" charset="0"/>
              </a:rPr>
              <a:t>4</a:t>
            </a:r>
            <a:r>
              <a:rPr lang="en-GB" sz="900" dirty="0" smtClean="0">
                <a:latin typeface="Candara" charset="0"/>
                <a:ea typeface="Candara" charset="0"/>
                <a:cs typeface="Candara" charset="0"/>
              </a:rPr>
              <a:t>. It </a:t>
            </a:r>
            <a:r>
              <a:rPr lang="en-GB" sz="900" dirty="0">
                <a:latin typeface="Candara" charset="0"/>
                <a:ea typeface="Candara" charset="0"/>
                <a:cs typeface="Candara" charset="0"/>
              </a:rPr>
              <a:t>is </a:t>
            </a:r>
            <a:r>
              <a:rPr lang="en-GB" sz="900" dirty="0" smtClean="0">
                <a:latin typeface="Candara" charset="0"/>
                <a:ea typeface="Candara" charset="0"/>
                <a:cs typeface="Candara" charset="0"/>
              </a:rPr>
              <a:t>therefore vital </a:t>
            </a:r>
            <a:r>
              <a:rPr lang="en-GB" sz="900" dirty="0">
                <a:latin typeface="Candara" charset="0"/>
                <a:ea typeface="Candara" charset="0"/>
                <a:cs typeface="Candara" charset="0"/>
              </a:rPr>
              <a:t>that body temperature is </a:t>
            </a:r>
            <a:r>
              <a:rPr lang="en-GB" sz="900" dirty="0" smtClean="0">
                <a:latin typeface="Candara" charset="0"/>
                <a:ea typeface="Candara" charset="0"/>
                <a:cs typeface="Candara" charset="0"/>
              </a:rPr>
              <a:t>regularly monitored </a:t>
            </a:r>
            <a:r>
              <a:rPr lang="en-GB" sz="900" dirty="0">
                <a:latin typeface="Candara" charset="0"/>
                <a:ea typeface="Candara" charset="0"/>
                <a:cs typeface="Candara" charset="0"/>
              </a:rPr>
              <a:t>and </a:t>
            </a:r>
            <a:r>
              <a:rPr lang="en-GB" sz="900" dirty="0" smtClean="0">
                <a:latin typeface="Candara" charset="0"/>
                <a:ea typeface="Candara" charset="0"/>
                <a:cs typeface="Candara" charset="0"/>
              </a:rPr>
              <a:t>corrected throughout </a:t>
            </a:r>
            <a:r>
              <a:rPr lang="en-GB" sz="900" dirty="0">
                <a:latin typeface="Candara" charset="0"/>
                <a:ea typeface="Candara" charset="0"/>
                <a:cs typeface="Candara" charset="0"/>
              </a:rPr>
              <a:t>the perioperative period.</a:t>
            </a:r>
          </a:p>
          <a:p>
            <a:pPr algn="just">
              <a:lnSpc>
                <a:spcPct val="150000"/>
              </a:lnSpc>
              <a:spcBef>
                <a:spcPts val="600"/>
              </a:spcBef>
            </a:pPr>
            <a:r>
              <a:rPr lang="en-GB" sz="900" b="1" dirty="0">
                <a:latin typeface="Candara" charset="0"/>
                <a:ea typeface="Candara" charset="0"/>
                <a:cs typeface="Candara" charset="0"/>
              </a:rPr>
              <a:t>AIM: </a:t>
            </a:r>
            <a:r>
              <a:rPr lang="en-GB" sz="900" dirty="0">
                <a:latin typeface="Candara" charset="0"/>
                <a:ea typeface="Candara" charset="0"/>
                <a:cs typeface="Candara" charset="0"/>
              </a:rPr>
              <a:t>To increase the percentage of anaesthetic charts with temperatures taken and documented at the correct time intervals according to the Evelina guidelines for perioperative temperature control by 20 by mid-February 2023.</a:t>
            </a:r>
            <a:endParaRPr lang="en-US" sz="900" dirty="0">
              <a:latin typeface="Candara" charset="0"/>
              <a:ea typeface="Candara" charset="0"/>
              <a:cs typeface="Candara" charset="0"/>
            </a:endParaRPr>
          </a:p>
        </p:txBody>
      </p:sp>
      <p:grpSp>
        <p:nvGrpSpPr>
          <p:cNvPr id="2" name="Group 1"/>
          <p:cNvGrpSpPr/>
          <p:nvPr/>
        </p:nvGrpSpPr>
        <p:grpSpPr>
          <a:xfrm>
            <a:off x="348634" y="201876"/>
            <a:ext cx="819485" cy="1078145"/>
            <a:chOff x="327614" y="201876"/>
            <a:chExt cx="819485" cy="1078145"/>
          </a:xfrm>
        </p:grpSpPr>
        <p:pic>
          <p:nvPicPr>
            <p:cNvPr id="27" name="Picture 26"/>
            <p:cNvPicPr>
              <a:picLocks noChangeAspect="1"/>
            </p:cNvPicPr>
            <p:nvPr/>
          </p:nvPicPr>
          <p:blipFill rotWithShape="1">
            <a:blip r:embed="rId3">
              <a:extLst>
                <a:ext uri="{28A0092B-C50C-407E-A947-70E740481C1C}">
                  <a14:useLocalDpi xmlns:a14="http://schemas.microsoft.com/office/drawing/2010/main" val="0"/>
                </a:ext>
              </a:extLst>
            </a:blip>
            <a:srcRect l="43475" t="13148" r="3841" b="21967"/>
            <a:stretch/>
          </p:blipFill>
          <p:spPr>
            <a:xfrm>
              <a:off x="327614" y="692305"/>
              <a:ext cx="819485" cy="587716"/>
            </a:xfrm>
            <a:prstGeom prst="rect">
              <a:avLst/>
            </a:prstGeom>
          </p:spPr>
        </p:pic>
        <p:pic>
          <p:nvPicPr>
            <p:cNvPr id="30" name="Picture 29"/>
            <p:cNvPicPr>
              <a:picLocks noChangeAspect="1"/>
            </p:cNvPicPr>
            <p:nvPr/>
          </p:nvPicPr>
          <p:blipFill rotWithShape="1">
            <a:blip r:embed="rId3">
              <a:extLst>
                <a:ext uri="{28A0092B-C50C-407E-A947-70E740481C1C}">
                  <a14:useLocalDpi xmlns:a14="http://schemas.microsoft.com/office/drawing/2010/main" val="0"/>
                </a:ext>
              </a:extLst>
            </a:blip>
            <a:srcRect l="8284" t="13148" r="56173" b="21967"/>
            <a:stretch/>
          </p:blipFill>
          <p:spPr>
            <a:xfrm>
              <a:off x="403053" y="201876"/>
              <a:ext cx="586393" cy="623368"/>
            </a:xfrm>
            <a:prstGeom prst="rect">
              <a:avLst/>
            </a:prstGeom>
          </p:spPr>
        </p:pic>
      </p:grpSp>
      <p:sp>
        <p:nvSpPr>
          <p:cNvPr id="32" name="Rounded Rectangle 31"/>
          <p:cNvSpPr/>
          <p:nvPr/>
        </p:nvSpPr>
        <p:spPr>
          <a:xfrm>
            <a:off x="488899" y="5020710"/>
            <a:ext cx="3510134" cy="630624"/>
          </a:xfrm>
          <a:prstGeom prst="roundRect">
            <a:avLst/>
          </a:prstGeom>
          <a:noFill/>
          <a:ln>
            <a:solidFill>
              <a:srgbClr val="F68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latin typeface="Candara" charset="0"/>
                <a:ea typeface="Candara" charset="0"/>
                <a:cs typeface="Candara" charset="0"/>
              </a:rPr>
              <a:t>PDSA Cycle 1:</a:t>
            </a:r>
          </a:p>
          <a:p>
            <a:pPr algn="ctr"/>
            <a:r>
              <a:rPr lang="en-GB" sz="900" dirty="0">
                <a:solidFill>
                  <a:schemeClr val="tx1"/>
                </a:solidFill>
              </a:rPr>
              <a:t>Delivered a presentation to the paediatric anaesthetic team on the importance of and current local guidelines for perioperative temperature control</a:t>
            </a:r>
            <a:r>
              <a:rPr lang="en-US" sz="900" dirty="0">
                <a:solidFill>
                  <a:schemeClr val="tx1"/>
                </a:solidFill>
                <a:effectLst/>
              </a:rPr>
              <a:t> </a:t>
            </a:r>
            <a:endParaRPr lang="en-GB" sz="900" dirty="0">
              <a:solidFill>
                <a:schemeClr val="tx1"/>
              </a:solidFill>
              <a:latin typeface="Candara" charset="0"/>
              <a:ea typeface="Candara" charset="0"/>
              <a:cs typeface="Candara" charset="0"/>
            </a:endParaRPr>
          </a:p>
        </p:txBody>
      </p:sp>
      <p:sp>
        <p:nvSpPr>
          <p:cNvPr id="33" name="Rounded Rectangle 32"/>
          <p:cNvSpPr/>
          <p:nvPr/>
        </p:nvSpPr>
        <p:spPr>
          <a:xfrm>
            <a:off x="488899" y="5940411"/>
            <a:ext cx="3510134" cy="525522"/>
          </a:xfrm>
          <a:prstGeom prst="roundRect">
            <a:avLst/>
          </a:prstGeom>
          <a:noFill/>
          <a:ln>
            <a:solidFill>
              <a:srgbClr val="F68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latin typeface="Candara" charset="0"/>
                <a:ea typeface="Candara" charset="0"/>
                <a:cs typeface="Candara" charset="0"/>
              </a:rPr>
              <a:t>PDSA Cycle 2:</a:t>
            </a:r>
          </a:p>
          <a:p>
            <a:pPr lvl="0" algn="ctr"/>
            <a:r>
              <a:rPr lang="en-GB" sz="900" dirty="0">
                <a:solidFill>
                  <a:schemeClr val="tx1"/>
                </a:solidFill>
              </a:rPr>
              <a:t>Displayed posters containing key points from the guidelines and results from PDSA cycle 1 as an incentive for improving performance </a:t>
            </a:r>
            <a:endParaRPr lang="en-US" sz="900" dirty="0">
              <a:solidFill>
                <a:schemeClr val="tx1"/>
              </a:solidFill>
            </a:endParaRPr>
          </a:p>
        </p:txBody>
      </p:sp>
      <p:sp>
        <p:nvSpPr>
          <p:cNvPr id="34" name="Down Arrow 33"/>
          <p:cNvSpPr/>
          <p:nvPr/>
        </p:nvSpPr>
        <p:spPr>
          <a:xfrm>
            <a:off x="2122936" y="5651334"/>
            <a:ext cx="219524" cy="289077"/>
          </a:xfrm>
          <a:prstGeom prst="downArrow">
            <a:avLst/>
          </a:prstGeom>
          <a:solidFill>
            <a:schemeClr val="tx1"/>
          </a:solidFill>
          <a:ln>
            <a:solidFill>
              <a:srgbClr val="F686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Picture 35"/>
          <p:cNvPicPr>
            <a:picLocks noChangeAspect="1"/>
          </p:cNvPicPr>
          <p:nvPr/>
        </p:nvPicPr>
        <p:blipFill rotWithShape="1">
          <a:blip r:embed="rId4">
            <a:extLst>
              <a:ext uri="{28A0092B-C50C-407E-A947-70E740481C1C}">
                <a14:useLocalDpi xmlns:a14="http://schemas.microsoft.com/office/drawing/2010/main" val="0"/>
              </a:ext>
            </a:extLst>
          </a:blip>
          <a:srcRect t="12647"/>
          <a:stretch/>
        </p:blipFill>
        <p:spPr>
          <a:xfrm>
            <a:off x="4261738" y="1908158"/>
            <a:ext cx="3830387" cy="1949137"/>
          </a:xfrm>
          <a:prstGeom prst="rect">
            <a:avLst/>
          </a:prstGeom>
        </p:spPr>
      </p:pic>
      <p:sp>
        <p:nvSpPr>
          <p:cNvPr id="38" name="Content Placeholder 2"/>
          <p:cNvSpPr txBox="1">
            <a:spLocks/>
          </p:cNvSpPr>
          <p:nvPr/>
        </p:nvSpPr>
        <p:spPr>
          <a:xfrm>
            <a:off x="4297893" y="3917070"/>
            <a:ext cx="3710152" cy="1326280"/>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lnSpc>
                <a:spcPct val="150000"/>
              </a:lnSpc>
            </a:pPr>
            <a:r>
              <a:rPr lang="en-GB" sz="900" b="1" dirty="0">
                <a:latin typeface="Candara" charset="0"/>
                <a:ea typeface="Candara" charset="0"/>
                <a:cs typeface="Candara" charset="0"/>
              </a:rPr>
              <a:t>Figure 1: </a:t>
            </a:r>
            <a:r>
              <a:rPr lang="en-GB" sz="900" dirty="0">
                <a:latin typeface="Candara" charset="0"/>
                <a:ea typeface="Candara" charset="0"/>
                <a:cs typeface="Candara" charset="0"/>
              </a:rPr>
              <a:t>A run chart showing the percentage of anaesthetic charts with correctly recorded temperature measurements in accordance with the Evelina guidelines for perioperative temperature control and the effect of our interventions. Also shown is the median = 7.5% (orange), our goal = 27.5%  (green), an upward trend line (grey) and indicators for when the interventions were introduced (1: 02/11/22, 2: 02/02/23).</a:t>
            </a:r>
          </a:p>
        </p:txBody>
      </p:sp>
      <p:sp>
        <p:nvSpPr>
          <p:cNvPr id="39" name="Content Placeholder 2"/>
          <p:cNvSpPr txBox="1">
            <a:spLocks/>
          </p:cNvSpPr>
          <p:nvPr/>
        </p:nvSpPr>
        <p:spPr>
          <a:xfrm>
            <a:off x="4297893" y="5303125"/>
            <a:ext cx="3710152" cy="1168623"/>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lnSpc>
                <a:spcPct val="150000"/>
              </a:lnSpc>
              <a:spcBef>
                <a:spcPts val="0"/>
              </a:spcBef>
            </a:pPr>
            <a:r>
              <a:rPr lang="en-GB" sz="900" dirty="0">
                <a:latin typeface="Candara" charset="0"/>
                <a:ea typeface="Candara" charset="0"/>
                <a:cs typeface="Candara" charset="0"/>
              </a:rPr>
              <a:t>Data was collected over an </a:t>
            </a:r>
            <a:r>
              <a:rPr lang="en-GB" sz="900" b="1" dirty="0">
                <a:latin typeface="Candara" charset="0"/>
                <a:ea typeface="Candara" charset="0"/>
                <a:cs typeface="Candara" charset="0"/>
              </a:rPr>
              <a:t>18-week </a:t>
            </a:r>
            <a:r>
              <a:rPr lang="en-GB" sz="900" dirty="0">
                <a:latin typeface="Candara" charset="0"/>
                <a:ea typeface="Candara" charset="0"/>
                <a:cs typeface="Candara" charset="0"/>
              </a:rPr>
              <a:t>period</a:t>
            </a:r>
          </a:p>
          <a:p>
            <a:pPr indent="-171450" algn="just">
              <a:lnSpc>
                <a:spcPct val="150000"/>
              </a:lnSpc>
              <a:spcBef>
                <a:spcPts val="0"/>
              </a:spcBef>
              <a:buFont typeface="Arial" charset="0"/>
              <a:buChar char="•"/>
            </a:pPr>
            <a:r>
              <a:rPr lang="en-GB" sz="900" b="1" dirty="0">
                <a:latin typeface="Candara" charset="0"/>
                <a:ea typeface="Candara" charset="0"/>
                <a:cs typeface="Candara" charset="0"/>
              </a:rPr>
              <a:t>Baseline</a:t>
            </a:r>
            <a:r>
              <a:rPr lang="en-GB" sz="900" dirty="0">
                <a:latin typeface="Candara" charset="0"/>
                <a:ea typeface="Candara" charset="0"/>
                <a:cs typeface="Candara" charset="0"/>
              </a:rPr>
              <a:t> recording accuracy: 8.4%</a:t>
            </a:r>
          </a:p>
          <a:p>
            <a:pPr indent="-171450" algn="just">
              <a:lnSpc>
                <a:spcPct val="150000"/>
              </a:lnSpc>
              <a:spcBef>
                <a:spcPts val="0"/>
              </a:spcBef>
              <a:buFont typeface="Arial" charset="0"/>
              <a:buChar char="•"/>
            </a:pPr>
            <a:r>
              <a:rPr lang="en-GB" sz="900" dirty="0">
                <a:latin typeface="Candara" charset="0"/>
                <a:ea typeface="Candara" charset="0"/>
                <a:cs typeface="Candara" charset="0"/>
              </a:rPr>
              <a:t>Accuracy </a:t>
            </a:r>
            <a:r>
              <a:rPr lang="en-GB" sz="900" b="1" dirty="0">
                <a:latin typeface="Candara" charset="0"/>
                <a:ea typeface="Candara" charset="0"/>
                <a:cs typeface="Candara" charset="0"/>
              </a:rPr>
              <a:t>post-PDSA cycle 1</a:t>
            </a:r>
            <a:r>
              <a:rPr lang="en-GB" sz="900" dirty="0">
                <a:latin typeface="Candara" charset="0"/>
                <a:ea typeface="Candara" charset="0"/>
                <a:cs typeface="Candara" charset="0"/>
              </a:rPr>
              <a:t>: 8.8%</a:t>
            </a:r>
          </a:p>
          <a:p>
            <a:pPr indent="-171450" algn="just">
              <a:lnSpc>
                <a:spcPct val="150000"/>
              </a:lnSpc>
              <a:spcBef>
                <a:spcPts val="0"/>
              </a:spcBef>
              <a:buFont typeface="Arial" charset="0"/>
              <a:buChar char="•"/>
            </a:pPr>
            <a:r>
              <a:rPr lang="en-GB" sz="900" dirty="0">
                <a:latin typeface="Candara" charset="0"/>
                <a:ea typeface="Candara" charset="0"/>
                <a:cs typeface="Candara" charset="0"/>
              </a:rPr>
              <a:t>Accuracy </a:t>
            </a:r>
            <a:r>
              <a:rPr lang="en-GB" sz="900" b="1" dirty="0">
                <a:latin typeface="Candara" charset="0"/>
                <a:ea typeface="Candara" charset="0"/>
                <a:cs typeface="Candara" charset="0"/>
              </a:rPr>
              <a:t>post-PDSA cycle 2</a:t>
            </a:r>
            <a:r>
              <a:rPr lang="en-GB" sz="900" dirty="0">
                <a:latin typeface="Candara" charset="0"/>
                <a:ea typeface="Candara" charset="0"/>
                <a:cs typeface="Candara" charset="0"/>
              </a:rPr>
              <a:t>: </a:t>
            </a:r>
            <a:r>
              <a:rPr lang="en-GB" sz="900" dirty="0" smtClean="0">
                <a:latin typeface="Candara" charset="0"/>
                <a:ea typeface="Candara" charset="0"/>
                <a:cs typeface="Candara" charset="0"/>
              </a:rPr>
              <a:t>13.6%</a:t>
            </a:r>
            <a:endParaRPr lang="en-GB" sz="900" dirty="0">
              <a:latin typeface="Candara" charset="0"/>
              <a:ea typeface="Candara" charset="0"/>
              <a:cs typeface="Candara" charset="0"/>
            </a:endParaRPr>
          </a:p>
          <a:p>
            <a:pPr algn="just">
              <a:lnSpc>
                <a:spcPct val="150000"/>
              </a:lnSpc>
              <a:spcBef>
                <a:spcPts val="0"/>
              </a:spcBef>
            </a:pPr>
            <a:r>
              <a:rPr lang="en-GB" sz="900" dirty="0">
                <a:latin typeface="Candara" panose="020E0502030303020204" pitchFamily="34" charset="0"/>
              </a:rPr>
              <a:t>A 5.2% increase in correct documentation was noted overall.</a:t>
            </a:r>
            <a:r>
              <a:rPr lang="en-US" sz="900" dirty="0">
                <a:effectLst/>
                <a:latin typeface="Candara" panose="020E0502030303020204" pitchFamily="34" charset="0"/>
              </a:rPr>
              <a:t> </a:t>
            </a:r>
            <a:endParaRPr lang="en-GB" sz="900" dirty="0">
              <a:latin typeface="Candara" panose="020E0502030303020204" pitchFamily="34" charset="0"/>
              <a:ea typeface="Candara" charset="0"/>
              <a:cs typeface="Candara" charset="0"/>
            </a:endParaRPr>
          </a:p>
          <a:p>
            <a:pPr algn="just">
              <a:lnSpc>
                <a:spcPct val="150000"/>
              </a:lnSpc>
              <a:spcBef>
                <a:spcPts val="0"/>
              </a:spcBef>
            </a:pPr>
            <a:endParaRPr lang="en-GB" sz="900" dirty="0">
              <a:latin typeface="Candara" charset="0"/>
              <a:ea typeface="Candara" charset="0"/>
              <a:cs typeface="Candara" charset="0"/>
            </a:endParaRPr>
          </a:p>
        </p:txBody>
      </p:sp>
      <p:sp>
        <p:nvSpPr>
          <p:cNvPr id="40" name="Content Placeholder 2"/>
          <p:cNvSpPr txBox="1">
            <a:spLocks/>
          </p:cNvSpPr>
          <p:nvPr/>
        </p:nvSpPr>
        <p:spPr>
          <a:xfrm>
            <a:off x="8173583" y="5803685"/>
            <a:ext cx="3710152" cy="818488"/>
          </a:xfrm>
          <a:prstGeom prst="rect">
            <a:avLst/>
          </a:prstGeom>
          <a:ln>
            <a:no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lnSpc>
                <a:spcPct val="150000"/>
              </a:lnSpc>
            </a:pPr>
            <a:r>
              <a:rPr lang="en-GB" sz="900" dirty="0">
                <a:latin typeface="Candara" charset="0"/>
                <a:ea typeface="Candara" charset="0"/>
                <a:cs typeface="Candara" charset="0"/>
              </a:rPr>
              <a:t>The group would firstly like to thank our supervisor Dr. Katy Nicholson for all the support and advice that was given during this project. We are also grateful to the paediatric anaesthetic team at the Evelina London for taking the time to listen to our presentation, view the posters and provide responses to our questionnaire.</a:t>
            </a:r>
          </a:p>
        </p:txBody>
      </p:sp>
      <p:sp>
        <p:nvSpPr>
          <p:cNvPr id="42" name="Content Placeholder 2"/>
          <p:cNvSpPr txBox="1">
            <a:spLocks/>
          </p:cNvSpPr>
          <p:nvPr/>
        </p:nvSpPr>
        <p:spPr>
          <a:xfrm>
            <a:off x="8196381" y="1711294"/>
            <a:ext cx="3710153" cy="1980634"/>
          </a:xfrm>
          <a:prstGeom prst="rect">
            <a:avLst/>
          </a:prstGeom>
          <a:ln>
            <a:no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lnSpc>
                <a:spcPct val="150000"/>
              </a:lnSpc>
            </a:pPr>
            <a:r>
              <a:rPr lang="en-GB" sz="900" dirty="0">
                <a:latin typeface="Candara" charset="0"/>
                <a:ea typeface="Candara" charset="0"/>
                <a:cs typeface="Candara" charset="0"/>
              </a:rPr>
              <a:t>Our results indicate that </a:t>
            </a:r>
            <a:r>
              <a:rPr lang="en-GB" sz="900" b="1" dirty="0">
                <a:latin typeface="Candara" charset="0"/>
                <a:ea typeface="Candara" charset="0"/>
                <a:cs typeface="Candara" charset="0"/>
              </a:rPr>
              <a:t>reminder based interventions can be effective for improving guideline compliance</a:t>
            </a:r>
            <a:r>
              <a:rPr lang="en-GB" sz="900" dirty="0">
                <a:latin typeface="Candara" charset="0"/>
                <a:ea typeface="Candara" charset="0"/>
                <a:cs typeface="Candara" charset="0"/>
              </a:rPr>
              <a:t>. However, we did not reach our aim.  In response to a questionnaire distributed to the team, </a:t>
            </a:r>
            <a:r>
              <a:rPr lang="is-IS" sz="900" dirty="0">
                <a:latin typeface="Candara" charset="0"/>
                <a:ea typeface="Candara" charset="0"/>
                <a:cs typeface="Candara" charset="0"/>
              </a:rPr>
              <a:t>75% (n=3) </a:t>
            </a:r>
            <a:r>
              <a:rPr lang="en-US" sz="900" dirty="0">
                <a:latin typeface="Candara" charset="0"/>
                <a:ea typeface="Candara" charset="0"/>
                <a:cs typeface="Candara" charset="0"/>
              </a:rPr>
              <a:t>i</a:t>
            </a:r>
            <a:r>
              <a:rPr lang="is-IS" sz="900" dirty="0">
                <a:latin typeface="Candara" charset="0"/>
                <a:ea typeface="Candara" charset="0"/>
                <a:cs typeface="Candara" charset="0"/>
              </a:rPr>
              <a:t>ndicated the interventions provided useful reminders of forgotten information while 56% (n=5) </a:t>
            </a:r>
            <a:r>
              <a:rPr lang="en-US" sz="900" dirty="0">
                <a:latin typeface="Candara" charset="0"/>
                <a:ea typeface="Candara" charset="0"/>
                <a:cs typeface="Candara" charset="0"/>
              </a:rPr>
              <a:t>w</a:t>
            </a:r>
            <a:r>
              <a:rPr lang="is-IS" sz="900" dirty="0">
                <a:latin typeface="Candara" charset="0"/>
                <a:ea typeface="Candara" charset="0"/>
                <a:cs typeface="Candara" charset="0"/>
              </a:rPr>
              <a:t>ere absent from the presentation. </a:t>
            </a:r>
            <a:r>
              <a:rPr lang="is-IS" sz="900" b="1" dirty="0">
                <a:latin typeface="Candara" charset="0"/>
                <a:ea typeface="Candara" charset="0"/>
                <a:cs typeface="Candara" charset="0"/>
              </a:rPr>
              <a:t>Staff engagement should hence be prioritised</a:t>
            </a:r>
            <a:r>
              <a:rPr lang="is-IS" sz="900" dirty="0">
                <a:latin typeface="Candara" charset="0"/>
                <a:ea typeface="Candara" charset="0"/>
                <a:cs typeface="Candara" charset="0"/>
              </a:rPr>
              <a:t>.</a:t>
            </a:r>
            <a:r>
              <a:rPr lang="en-GB" sz="900" dirty="0">
                <a:latin typeface="Candara" charset="0"/>
                <a:ea typeface="Candara" charset="0"/>
                <a:cs typeface="Candara" charset="0"/>
              </a:rPr>
              <a:t>  Further PDSA cycles may </a:t>
            </a:r>
            <a:r>
              <a:rPr lang="en-GB" sz="900" b="1" dirty="0">
                <a:latin typeface="Candara" charset="0"/>
                <a:ea typeface="Candara" charset="0"/>
                <a:cs typeface="Candara" charset="0"/>
              </a:rPr>
              <a:t>reiterate the guidelines </a:t>
            </a:r>
            <a:r>
              <a:rPr lang="en-GB" sz="900" dirty="0">
                <a:latin typeface="Candara" charset="0"/>
                <a:ea typeface="Candara" charset="0"/>
                <a:cs typeface="Candara" charset="0"/>
              </a:rPr>
              <a:t>by other means (e.g. by attaching to anaesthetic desks) </a:t>
            </a:r>
            <a:r>
              <a:rPr lang="en-GB" sz="900" b="1" dirty="0">
                <a:latin typeface="Candara" charset="0"/>
                <a:ea typeface="Candara" charset="0"/>
                <a:cs typeface="Candara" charset="0"/>
              </a:rPr>
              <a:t>to sustain improvement and enhance safety</a:t>
            </a:r>
            <a:r>
              <a:rPr lang="en-GB" sz="900" dirty="0">
                <a:latin typeface="Candara" charset="0"/>
                <a:ea typeface="Candara" charset="0"/>
                <a:cs typeface="Candara" charset="0"/>
              </a:rPr>
              <a:t>. Electronic prompts which signal when recordings are to be made could also be considered.</a:t>
            </a:r>
            <a:endParaRPr lang="en-US" sz="900" dirty="0">
              <a:latin typeface="Candara" charset="0"/>
              <a:ea typeface="Candara" charset="0"/>
              <a:cs typeface="Candara" charset="0"/>
            </a:endParaRPr>
          </a:p>
        </p:txBody>
      </p:sp>
    </p:spTree>
    <p:extLst>
      <p:ext uri="{BB962C8B-B14F-4D97-AF65-F5344CB8AC3E}">
        <p14:creationId xmlns:p14="http://schemas.microsoft.com/office/powerpoint/2010/main" val="133050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441DBB7C-30A7-4A25-BED6-5F7AAB896CEF}"/>
</file>

<file path=customXml/itemProps2.xml><?xml version="1.0" encoding="utf-8"?>
<ds:datastoreItem xmlns:ds="http://schemas.openxmlformats.org/officeDocument/2006/customXml" ds:itemID="{5A25BFF6-D1A1-4691-83DE-1B50BC1CC243}"/>
</file>

<file path=customXml/itemProps3.xml><?xml version="1.0" encoding="utf-8"?>
<ds:datastoreItem xmlns:ds="http://schemas.openxmlformats.org/officeDocument/2006/customXml" ds:itemID="{A7740A9B-810B-43FA-B878-214AD48C2D46}"/>
</file>

<file path=docProps/app.xml><?xml version="1.0" encoding="utf-8"?>
<Properties xmlns="http://schemas.openxmlformats.org/officeDocument/2006/extended-properties" xmlns:vt="http://schemas.openxmlformats.org/officeDocument/2006/docPropsVTypes">
  <TotalTime>2184</TotalTime>
  <Words>630</Words>
  <Application>Microsoft Macintosh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Candara</vt:lpstr>
      <vt:lpstr>Arial</vt:lpstr>
      <vt:lpstr>Office Theme</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Balagamage, Alokya</dc:creator>
  <cp:lastModifiedBy>Balagamage, Alokya</cp:lastModifiedBy>
  <cp:revision>50</cp:revision>
  <cp:lastPrinted>2023-03-19T19:02:56Z</cp:lastPrinted>
  <dcterms:created xsi:type="dcterms:W3CDTF">2023-03-16T13:05:55Z</dcterms:created>
  <dcterms:modified xsi:type="dcterms:W3CDTF">2023-03-20T21:21:22Z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